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435" r:id="rId2"/>
    <p:sldId id="456" r:id="rId3"/>
    <p:sldId id="455" r:id="rId4"/>
    <p:sldId id="459" r:id="rId5"/>
    <p:sldId id="436" r:id="rId6"/>
    <p:sldId id="460" r:id="rId7"/>
    <p:sldId id="453" r:id="rId8"/>
    <p:sldId id="457" r:id="rId9"/>
    <p:sldId id="458" r:id="rId10"/>
    <p:sldId id="454" r:id="rId11"/>
    <p:sldId id="461" r:id="rId12"/>
    <p:sldId id="501" r:id="rId13"/>
    <p:sldId id="451" r:id="rId14"/>
    <p:sldId id="452" r:id="rId15"/>
    <p:sldId id="502" r:id="rId16"/>
    <p:sldId id="503" r:id="rId17"/>
    <p:sldId id="434" r:id="rId18"/>
    <p:sldId id="437" r:id="rId19"/>
    <p:sldId id="446" r:id="rId20"/>
    <p:sldId id="447" r:id="rId21"/>
    <p:sldId id="439" r:id="rId22"/>
    <p:sldId id="445" r:id="rId23"/>
    <p:sldId id="432" r:id="rId24"/>
    <p:sldId id="441" r:id="rId25"/>
    <p:sldId id="440" r:id="rId26"/>
    <p:sldId id="442" r:id="rId27"/>
    <p:sldId id="448" r:id="rId28"/>
    <p:sldId id="443" r:id="rId29"/>
    <p:sldId id="449" r:id="rId30"/>
    <p:sldId id="450" r:id="rId31"/>
    <p:sldId id="500" r:id="rId3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2"/>
    <p:restoredTop sz="94719"/>
  </p:normalViewPr>
  <p:slideViewPr>
    <p:cSldViewPr snapToGrid="0">
      <p:cViewPr varScale="1">
        <p:scale>
          <a:sx n="138" d="100"/>
          <a:sy n="138" d="100"/>
        </p:scale>
        <p:origin x="176"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23.08.24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31</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23.08.24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23.08.24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1.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pulse/present-future-kdd-cup-competition-outsiders-ron-bekkerman/" TargetMode="External"/><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 Id="rId4" Type="http://schemas.openxmlformats.org/officeDocument/2006/relationships/hyperlink" Target="https://arxiv.org/abs/2106.0325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mlc/xgboost" TargetMode="External"/><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 Id="rId4" Type="http://schemas.openxmlformats.org/officeDocument/2006/relationships/hyperlink" Target="https://www.linkedin.com/pulse/present-future-kdd-cup-competition-outsiders-ron-bekkerma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4" Type="http://schemas.openxmlformats.org/officeDocument/2006/relationships/hyperlink" Target="https://github.com/genixpro/hypermax"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98.png"/><Relationship Id="rId4" Type="http://schemas.openxmlformats.org/officeDocument/2006/relationships/image" Target="../media/image197.png"/></Relationships>
</file>

<file path=ppt/slides/_rels/slide2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45.png"/><Relationship Id="rId4" Type="http://schemas.openxmlformats.org/officeDocument/2006/relationships/image" Target="../media/image20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scikit-learn.org/stable/auto_examples/tree/plot_iris_dtc.html#sphx-glr-auto-examples-tree-plot-iris-dtc-py"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47.png"/><Relationship Id="rId12" Type="http://schemas.openxmlformats.org/officeDocument/2006/relationships/image" Target="../media/image2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4" Type="http://schemas.openxmlformats.org/officeDocument/2006/relationships/image" Target="../media/image46.pn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spTree>
    <p:extLst>
      <p:ext uri="{BB962C8B-B14F-4D97-AF65-F5344CB8AC3E}">
        <p14:creationId xmlns:p14="http://schemas.microsoft.com/office/powerpoint/2010/main" val="80612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spTree>
    <p:extLst>
      <p:ext uri="{BB962C8B-B14F-4D97-AF65-F5344CB8AC3E}">
        <p14:creationId xmlns:p14="http://schemas.microsoft.com/office/powerpoint/2010/main" val="1147692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2"/>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3"/>
          <a:stretch>
            <a:fillRect/>
          </a:stretch>
        </p:blipFill>
        <p:spPr>
          <a:xfrm>
            <a:off x="5193145" y="2766116"/>
            <a:ext cx="6666345" cy="3643631"/>
          </a:xfrm>
          <a:prstGeom prst="rect">
            <a:avLst/>
          </a:prstGeom>
        </p:spPr>
      </p:pic>
    </p:spTree>
    <p:extLst>
      <p:ext uri="{BB962C8B-B14F-4D97-AF65-F5344CB8AC3E}">
        <p14:creationId xmlns:p14="http://schemas.microsoft.com/office/powerpoint/2010/main" val="306644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spTree>
    <p:extLst>
      <p:ext uri="{BB962C8B-B14F-4D97-AF65-F5344CB8AC3E}">
        <p14:creationId xmlns:p14="http://schemas.microsoft.com/office/powerpoint/2010/main" val="149421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thourough comparison of bagging and boosting methods see </a:t>
            </a:r>
            <a:r>
              <a:rPr lang="en-CH" dirty="0">
                <a:solidFill>
                  <a:srgbClr val="0070C0"/>
                </a:solidFill>
                <a:hlinkClick r:id="rId3"/>
              </a:rPr>
              <a:t>Dietterich, Machine Laerning,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spTree>
    <p:extLst>
      <p:ext uri="{BB962C8B-B14F-4D97-AF65-F5344CB8AC3E}">
        <p14:creationId xmlns:p14="http://schemas.microsoft.com/office/powerpoint/2010/main" val="94971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lstStyle/>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and configurable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User can choose cost function and contraints on trees.</a:t>
            </a:r>
          </a:p>
          <a:p>
            <a:r>
              <a:rPr lang="en-CH" dirty="0">
                <a:solidFill>
                  <a:srgbClr val="0070C0"/>
                </a:solidFill>
              </a:rPr>
              <a:t>XGBoost beats neural network models on tabular data (</a:t>
            </a:r>
            <a:r>
              <a:rPr lang="en-GB" dirty="0">
                <a:solidFill>
                  <a:srgbClr val="0070C0"/>
                </a:solidFill>
                <a:hlinkClick r:id="rId3"/>
              </a:rPr>
              <a:t>KDDCup 2015</a:t>
            </a:r>
            <a:r>
              <a:rPr lang="en-GB" dirty="0">
                <a:solidFill>
                  <a:srgbClr val="0070C0"/>
                </a:solidFill>
              </a:rPr>
              <a:t>, </a:t>
            </a:r>
            <a:r>
              <a:rPr lang="en-GB" dirty="0">
                <a:hlinkClick r:id="rId4"/>
              </a:rPr>
              <a:t>Shwartz-Ziv &amp; Armon, arXiv, 2021</a:t>
            </a:r>
            <a:r>
              <a:rPr lang="en-GB" dirty="0">
                <a:solidFill>
                  <a:srgbClr val="0070C0"/>
                </a:solidFill>
              </a:rPr>
              <a:t>)</a:t>
            </a:r>
            <a:endParaRPr lang="en-CH" dirty="0">
              <a:solidFill>
                <a:srgbClr val="0070C0"/>
              </a:solidFill>
            </a:endParaRPr>
          </a:p>
        </p:txBody>
      </p:sp>
    </p:spTree>
    <p:extLst>
      <p:ext uri="{BB962C8B-B14F-4D97-AF65-F5344CB8AC3E}">
        <p14:creationId xmlns:p14="http://schemas.microsoft.com/office/powerpoint/2010/main" val="356081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85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a:t>
            </a:r>
          </a:p>
          <a:p>
            <a:r>
              <a:rPr lang="en-CH" dirty="0">
                <a:solidFill>
                  <a:srgbClr val="0070C0"/>
                </a:solidFill>
              </a:rPr>
              <a:t>Callbacks, early stopping</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Since 2.0: optimize histo size, learning to rank, quantile regression, federated learning</a:t>
            </a:r>
          </a:p>
        </p:txBody>
      </p:sp>
    </p:spTree>
    <p:extLst>
      <p:ext uri="{BB962C8B-B14F-4D97-AF65-F5344CB8AC3E}">
        <p14:creationId xmlns:p14="http://schemas.microsoft.com/office/powerpoint/2010/main" val="224699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a:bodyPr>
              <a:lstStyle/>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e>
                    </m:nary>
                  </m:oMath>
                </a14:m>
                <a:br>
                  <a:rPr lang="fr-CH" i="1" dirty="0">
                    <a:solidFill>
                      <a:srgbClr val="0070C0"/>
                    </a:solidFill>
                    <a:latin typeface="Cambria Math" panose="02040503050406030204" pitchFamily="18" charset="0"/>
                    <a:ea typeface="Cambria Math" panose="02040503050406030204" pitchFamily="18" charset="0"/>
                  </a:rPr>
                </a:br>
                <a:endParaRPr lang="en-CH"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𝑛</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r>
                          <m:rPr>
                            <m:sty m:val="p"/>
                          </m:rPr>
                          <a:rPr lang="el-GR" b="0" i="1" smtClean="0">
                            <a:solidFill>
                              <a:srgbClr val="0070C0"/>
                            </a:solidFill>
                            <a:latin typeface="Cambria Math" panose="02040503050406030204" pitchFamily="18" charset="0"/>
                            <a:ea typeface="Cambria Math" panose="02040503050406030204" pitchFamily="18" charset="0"/>
                          </a:rPr>
                          <m:t>Ω</m:t>
                        </m:r>
                        <m:d>
                          <m:dPr>
                            <m:ctrlPr>
                              <a:rPr lang="el-GR" b="0" i="1" smtClean="0">
                                <a:solidFill>
                                  <a:srgbClr val="0070C0"/>
                                </a:solidFill>
                                <a:latin typeface="Cambria Math" panose="02040503050406030204" pitchFamily="18" charset="0"/>
                                <a:ea typeface="Cambria Math" panose="02040503050406030204" pitchFamily="18" charset="0"/>
                              </a:rPr>
                            </m:ctrlPr>
                          </m:dPr>
                          <m:e>
                            <m:sSub>
                              <m:sSubPr>
                                <m:ctrlPr>
                                  <a:rPr lang="el-GR"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e>
                        </m:d>
                      </m:e>
                    </m:nary>
                  </m:oMath>
                </a14:m>
                <a:r>
                  <a:rPr lang="en-CH" dirty="0">
                    <a:solidFill>
                      <a:srgbClr val="0070C0"/>
                    </a:solidFill>
                  </a:rPr>
                  <a:t> : regularized learning objective</a:t>
                </a:r>
                <a:br>
                  <a:rPr lang="en-CH" dirty="0">
                    <a:solidFill>
                      <a:srgbClr val="0070C0"/>
                    </a:solidFill>
                  </a:rPr>
                </a:br>
                <a:endParaRPr lang="en-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oMath>
                </a14:m>
                <a:r>
                  <a:rPr lang="en-CH" dirty="0">
                    <a:solidFill>
                      <a:srgbClr val="0070C0"/>
                    </a:solidFill>
                  </a:rPr>
                  <a:t> = loss function (e.g. square loss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d>
                          <m:dPr>
                            <m:ctrlPr>
                              <a:rPr lang="fr-CH" b="0" i="1" smtClean="0">
                                <a:solidFill>
                                  <a:srgbClr val="0070C0"/>
                                </a:solidFill>
                                <a:latin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sup>
                        <m:r>
                          <a:rPr lang="fr-CH" b="0" i="1" smtClean="0">
                            <a:solidFill>
                              <a:srgbClr val="0070C0"/>
                            </a:solidFill>
                            <a:latin typeface="Cambria Math" panose="02040503050406030204" pitchFamily="18" charset="0"/>
                          </a:rPr>
                          <m:t>2</m:t>
                        </m:r>
                      </m:sup>
                    </m:sSup>
                  </m:oMath>
                </a14:m>
                <a:r>
                  <a:rPr lang="en-CH" dirty="0">
                    <a:solidFill>
                      <a:srgbClr val="0070C0"/>
                    </a:solidFill>
                  </a:rPr>
                  <a:t>)</a:t>
                </a:r>
              </a:p>
              <a:p>
                <a:pPr lvl="1"/>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r>
                      <a:rPr lang="fr-CH" b="0" i="1" smtClean="0">
                        <a:solidFill>
                          <a:srgbClr val="0070C0"/>
                        </a:solidFill>
                        <a:latin typeface="Cambria Math" panose="02040503050406030204" pitchFamily="18" charset="0"/>
                        <a:ea typeface="Cambria Math" panose="02040503050406030204" pitchFamily="18" charset="0"/>
                      </a:rPr>
                      <m:t>𝜆</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sSup>
                          <m:sSupPr>
                            <m:ctrlPr>
                              <a:rPr lang="fr-CH" b="0"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𝒗</m:t>
                            </m:r>
                          </m:e>
                          <m:sup>
                            <m:r>
                              <a:rPr lang="fr-CH" b="0" i="1" smtClean="0">
                                <a:solidFill>
                                  <a:srgbClr val="0070C0"/>
                                </a:solidFill>
                                <a:latin typeface="Cambria Math" panose="02040503050406030204" pitchFamily="18" charset="0"/>
                                <a:ea typeface="Cambria Math" panose="02040503050406030204" pitchFamily="18" charset="0"/>
                              </a:rPr>
                              <m:t>2</m:t>
                            </m:r>
                          </m:sup>
                        </m:sSup>
                      </m:e>
                    </m:d>
                  </m:oMath>
                </a14:m>
                <a:br>
                  <a:rPr lang="fr-CH" dirty="0">
                    <a:solidFill>
                      <a:srgbClr val="0070C0"/>
                    </a:solidFill>
                  </a:rPr>
                </a:br>
                <a:endParaRPr lang="en-CH" dirty="0">
                  <a:solidFill>
                    <a:srgbClr val="0070C0"/>
                  </a:solidFill>
                </a:endParaRPr>
              </a:p>
              <a:p>
                <a:r>
                  <a:rPr lang="en-CH" dirty="0">
                    <a:solidFill>
                      <a:srgbClr val="0070C0"/>
                    </a:solidFill>
                  </a:rPr>
                  <a:t>But searching over all combinations of trees is too slow</a:t>
                </a: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1086" t="-16279"/>
                </a:stretch>
              </a:blipFill>
            </p:spPr>
            <p:txBody>
              <a:bodyPr/>
              <a:lstStyle/>
              <a:p>
                <a:r>
                  <a:rPr lang="en-CH">
                    <a:noFill/>
                  </a:rPr>
                  <a:t> </a:t>
                </a:r>
              </a:p>
            </p:txBody>
          </p:sp>
        </mc:Fallback>
      </mc:AlternateContent>
    </p:spTree>
    <p:extLst>
      <p:ext uri="{BB962C8B-B14F-4D97-AF65-F5344CB8AC3E}">
        <p14:creationId xmlns:p14="http://schemas.microsoft.com/office/powerpoint/2010/main" val="264672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363561" y="1825625"/>
                <a:ext cx="11578728" cy="4351338"/>
              </a:xfrm>
            </p:spPr>
            <p:txBody>
              <a:bodyPr>
                <a:normAutofit/>
              </a:bodyPr>
              <a:lstStyle/>
              <a:p>
                <a:r>
                  <a:rPr lang="en-CH" dirty="0">
                    <a:solidFill>
                      <a:srgbClr val="0070C0"/>
                    </a:solidFill>
                  </a:rPr>
                  <a:t>Boosting: fit tree to error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 </m:t>
                    </m:r>
                  </m:oMath>
                </a14:m>
                <a:r>
                  <a:rPr lang="en-CH" dirty="0">
                    <a:solidFill>
                      <a:srgbClr val="0070C0"/>
                    </a:solidFill>
                  </a:rPr>
                  <a:t>of previous iteration</a:t>
                </a: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𝑛</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𝑛</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b="0" i="1" smtClean="0">
                                <a:solidFill>
                                  <a:srgbClr val="0070C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sSubSup>
                          <m:sSubSupPr>
                            <m:ctrlPr>
                              <a:rPr lang="fr-CH" i="1" smtClean="0">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up>
                            <m:r>
                              <a:rPr lang="fr-CH" b="0" i="1" smtClean="0">
                                <a:solidFill>
                                  <a:srgbClr val="0070C0"/>
                                </a:solidFill>
                                <a:latin typeface="Cambria Math" panose="02040503050406030204" pitchFamily="18" charset="0"/>
                              </a:rPr>
                              <m:t>2</m:t>
                            </m:r>
                          </m:sup>
                        </m:sSubSup>
                        <m:d>
                          <m:dPr>
                            <m:ctrlPr>
                              <a:rPr lang="fr-CH" i="1" smtClean="0">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rPr>
                      <m:t>=</m:t>
                    </m:r>
                    <m:nary>
                      <m:naryPr>
                        <m:chr m:val="∑"/>
                        <m:ctrlPr>
                          <a:rPr lang="fr-CH" b="0"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e>
                    </m:nary>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endParaRPr lang="en-CH" dirty="0">
                  <a:solidFill>
                    <a:srgbClr val="0070C0"/>
                  </a:solidFill>
                </a:endParaRPr>
              </a:p>
              <a:p>
                <a:pPr lvl="1"/>
                <a14:m>
                  <m:oMath xmlns:m="http://schemas.openxmlformats.org/officeDocument/2006/math">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2"/>
                <a:stretch>
                  <a:fillRect l="-876" t="-1744"/>
                </a:stretch>
              </a:blipFill>
            </p:spPr>
            <p:txBody>
              <a:bodyPr/>
              <a:lstStyle/>
              <a:p>
                <a:r>
                  <a:rPr lang="en-CH">
                    <a:noFill/>
                  </a:rPr>
                  <a:t> </a:t>
                </a:r>
              </a:p>
            </p:txBody>
          </p:sp>
        </mc:Fallback>
      </mc:AlternateContent>
    </p:spTree>
    <p:extLst>
      <p:ext uri="{BB962C8B-B14F-4D97-AF65-F5344CB8AC3E}">
        <p14:creationId xmlns:p14="http://schemas.microsoft.com/office/powerpoint/2010/main" val="125547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10000"/>
              </a:bodyPr>
              <a:lstStyle/>
              <a:p>
                <a:r>
                  <a:rPr lang="en-CH" dirty="0">
                    <a:solidFill>
                      <a:srgbClr val="0070C0"/>
                    </a:solidFill>
                  </a:rPr>
                  <a:t>Regression and classification trees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𝑤</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The tree algorithm calculates these parameters within the .fit() method (more implementation details on </a:t>
                </a:r>
                <a:r>
                  <a:rPr lang="en-CH" dirty="0">
                    <a:solidFill>
                      <a:srgbClr val="0070C0"/>
                    </a:solidFill>
                    <a:hlinkClick r:id="rId2"/>
                  </a:rPr>
                  <a:t>sklearn</a:t>
                </a:r>
                <a:r>
                  <a:rPr lang="en-CH" dirty="0">
                    <a:solidFill>
                      <a:srgbClr val="0070C0"/>
                    </a:solidFill>
                  </a:rPr>
                  <a:t>)</a:t>
                </a:r>
              </a:p>
              <a:p>
                <a:r>
                  <a:rPr lang="en-CH" dirty="0">
                    <a:solidFill>
                      <a:srgbClr val="0070C0"/>
                    </a:solidFill>
                  </a:rPr>
                  <a:t>Tree hyperparameters add constraints to its growth:</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3"/>
                <a:stretch>
                  <a:fillRect l="-965" t="-2616" r="-483" b="-2035"/>
                </a:stretch>
              </a:blipFill>
            </p:spPr>
            <p:txBody>
              <a:bodyPr/>
              <a:lstStyle/>
              <a:p>
                <a:r>
                  <a:rPr lang="en-CH">
                    <a:noFill/>
                  </a:rPr>
                  <a:t> </a:t>
                </a:r>
              </a:p>
            </p:txBody>
          </p:sp>
        </mc:Fallback>
      </mc:AlternateContent>
    </p:spTree>
    <p:extLst>
      <p:ext uri="{BB962C8B-B14F-4D97-AF65-F5344CB8AC3E}">
        <p14:creationId xmlns:p14="http://schemas.microsoft.com/office/powerpoint/2010/main" val="74370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𝑞</m:t>
                            </m:r>
                          </m:e>
                        </m:d>
                      </m:e>
                    </m:func>
                  </m:oMath>
                </a14:m>
                <a:r>
                  <a:rPr lang="en-CH" dirty="0"/>
                  <a:t> (see below)</a:t>
                </a:r>
              </a:p>
              <a:p>
                <a:pPr lvl="1"/>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b="0" i="1" smtClean="0">
                            <a:solidFill>
                              <a:srgbClr val="0070C0"/>
                            </a:solidFill>
                            <a:latin typeface="Cambria Math" panose="02040503050406030204" pitchFamily="18" charset="0"/>
                            <a:ea typeface="Cambria Math" panose="02040503050406030204" pitchFamily="18" charset="0"/>
                          </a:rPr>
                          <m:t>𝐾</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421914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a:bodyPr>
              <a:lstStyle/>
              <a:p>
                <a:r>
                  <a:rPr lang="fr-CH" dirty="0">
                    <a:solidFill>
                      <a:srgbClr val="0070C0"/>
                    </a:solidFill>
                    <a:latin typeface="Cambria Math" panose="02040503050406030204" pitchFamily="18" charset="0"/>
                    <a:ea typeface="Cambria Math" panose="02040503050406030204" pitchFamily="18" charset="0"/>
                  </a:rPr>
                  <a:t>Assume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fixed</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𝑞</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belonging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p>
              <a:p>
                <a:pPr lvl="1"/>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oMath>
                </a14:m>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smtClean="0">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𝑇</m:t>
                        </m:r>
                      </m:sup>
                      <m:e>
                        <m:f>
                          <m:fPr>
                            <m:ctrlPr>
                              <a:rPr lang="fr-CH" b="0" i="1" smtClean="0">
                                <a:solidFill>
                                  <a:srgbClr val="0070C0"/>
                                </a:solidFill>
                                <a:latin typeface="Cambria Math" panose="02040503050406030204" pitchFamily="18" charset="0"/>
                                <a:ea typeface="Cambria Math" panose="02040503050406030204" pitchFamily="18" charset="0"/>
                              </a:rPr>
                            </m:ctrlPr>
                          </m:fPr>
                          <m:num>
                            <m:sSup>
                              <m:sSupPr>
                                <m:ctrlPr>
                                  <a:rPr lang="fr-CH" b="0" i="1" smtClean="0">
                                    <a:solidFill>
                                      <a:srgbClr val="0070C0"/>
                                    </a:solidFill>
                                    <a:latin typeface="Cambria Math" panose="02040503050406030204" pitchFamily="18" charset="0"/>
                                    <a:ea typeface="Cambria Math" panose="02040503050406030204" pitchFamily="18" charset="0"/>
                                  </a:rPr>
                                </m:ctrlPr>
                              </m:sSupPr>
                              <m:e>
                                <m:d>
                                  <m:dPr>
                                    <m:ctrlPr>
                                      <a:rPr lang="fr-CH" b="0" i="1" smtClean="0">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b="0" i="1" smtClean="0">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nary>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𝑇</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splits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smtClean="0">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e>
                    </m:d>
                    <m:r>
                      <a:rPr lang="fr-CH" b="0" i="0" smtClean="0">
                        <a:solidFill>
                          <a:srgbClr val="0070C0"/>
                        </a:solidFill>
                        <a:latin typeface="Cambria Math" panose="02040503050406030204" pitchFamily="18" charset="0"/>
                        <a:ea typeface="Cambria Math" panose="02040503050406030204" pitchFamily="18" charset="0"/>
                      </a:rPr>
                      <m:t>.</m:t>
                    </m:r>
                  </m:oMath>
                </a14:m>
                <a:endParaRPr lang="fr-CH"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1919716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2"/>
          <a:stretch>
            <a:fillRect/>
          </a:stretch>
        </p:blipFill>
        <p:spPr>
          <a:xfrm>
            <a:off x="2914608" y="1690688"/>
            <a:ext cx="6600094" cy="4603624"/>
          </a:xfrm>
          <a:prstGeom prst="rect">
            <a:avLst/>
          </a:prstGeom>
        </p:spPr>
      </p:pic>
    </p:spTree>
    <p:extLst>
      <p:ext uri="{BB962C8B-B14F-4D97-AF65-F5344CB8AC3E}">
        <p14:creationId xmlns:p14="http://schemas.microsoft.com/office/powerpoint/2010/main" val="415660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lstStyle/>
          <a:p>
            <a:r>
              <a:rPr lang="en-CH" dirty="0">
                <a:solidFill>
                  <a:srgbClr val="0070C0"/>
                </a:solidFill>
                <a:hlinkClick r:id="rId2"/>
              </a:rPr>
              <a:t>XGBoost</a:t>
            </a:r>
            <a:r>
              <a:rPr lang="en-CH" dirty="0">
                <a:solidFill>
                  <a:srgbClr val="0070C0"/>
                </a:solidFill>
              </a:rPr>
              <a:t> is a scalable gradient boosting system</a:t>
            </a:r>
          </a:p>
          <a:p>
            <a:r>
              <a:rPr lang="en-CH" dirty="0">
                <a:solidFill>
                  <a:srgbClr val="0070C0"/>
                </a:solidFill>
              </a:rPr>
              <a:t>It is open source (</a:t>
            </a:r>
            <a:r>
              <a:rPr lang="en-GB" dirty="0">
                <a:solidFill>
                  <a:srgbClr val="0070C0"/>
                </a:solidFill>
                <a:hlinkClick r:id="rId3"/>
              </a:rPr>
              <a:t>https://github.com/dmlc/xgboost</a:t>
            </a:r>
            <a:r>
              <a:rPr lang="en-CH" dirty="0">
                <a:solidFill>
                  <a:srgbClr val="0070C0"/>
                </a:solidFill>
              </a:rPr>
              <a:t>) and well documented (</a:t>
            </a:r>
            <a:r>
              <a:rPr lang="en-GB" dirty="0">
                <a:solidFill>
                  <a:srgbClr val="0070C0"/>
                </a:solidFill>
              </a:rPr>
              <a:t>https://</a:t>
            </a:r>
            <a:r>
              <a:rPr lang="en-GB" dirty="0" err="1">
                <a:solidFill>
                  <a:srgbClr val="0070C0"/>
                </a:solidFill>
              </a:rPr>
              <a:t>xgboost.readthedocs.io</a:t>
            </a:r>
            <a:r>
              <a:rPr lang="en-GB" dirty="0">
                <a:solidFill>
                  <a:srgbClr val="0070C0"/>
                </a:solidFill>
              </a:rPr>
              <a:t>/</a:t>
            </a:r>
            <a:r>
              <a:rPr lang="en-GB" dirty="0" err="1">
                <a:solidFill>
                  <a:srgbClr val="0070C0"/>
                </a:solidFill>
              </a:rPr>
              <a:t>en</a:t>
            </a:r>
            <a:r>
              <a:rPr lang="en-GB" dirty="0">
                <a:solidFill>
                  <a:srgbClr val="0070C0"/>
                </a:solidFill>
              </a:rPr>
              <a:t>/stable/</a:t>
            </a:r>
            <a:r>
              <a:rPr lang="en-CH" dirty="0">
                <a:solidFill>
                  <a:srgbClr val="0070C0"/>
                </a:solidFill>
              </a:rPr>
              <a:t>)</a:t>
            </a:r>
          </a:p>
          <a:p>
            <a:r>
              <a:rPr lang="en-CH" dirty="0">
                <a:solidFill>
                  <a:srgbClr val="0070C0"/>
                </a:solidFill>
              </a:rPr>
              <a:t>It performs very well on tabular data and won several competitions </a:t>
            </a:r>
            <a:r>
              <a:rPr lang="en-GB" dirty="0">
                <a:solidFill>
                  <a:srgbClr val="0070C0"/>
                </a:solidFill>
              </a:rPr>
              <a:t>(</a:t>
            </a:r>
            <a:r>
              <a:rPr lang="en-GB" dirty="0" err="1">
                <a:solidFill>
                  <a:srgbClr val="0070C0"/>
                </a:solidFill>
              </a:rPr>
              <a:t>eg.</a:t>
            </a:r>
            <a:r>
              <a:rPr lang="en-GB" dirty="0">
                <a:solidFill>
                  <a:srgbClr val="0070C0"/>
                </a:solidFill>
              </a:rPr>
              <a:t> </a:t>
            </a:r>
            <a:r>
              <a:rPr lang="en-GB" dirty="0">
                <a:solidFill>
                  <a:srgbClr val="0070C0"/>
                </a:solidFill>
                <a:hlinkClick r:id="rId4"/>
              </a:rPr>
              <a:t>KDDCup 2015</a:t>
            </a:r>
            <a:r>
              <a:rPr lang="en-GB" dirty="0">
                <a:solidFill>
                  <a:srgbClr val="0070C0"/>
                </a:solidFill>
              </a:rPr>
              <a:t>) beating neural networks (NN).</a:t>
            </a:r>
          </a:p>
          <a:p>
            <a:r>
              <a:rPr lang="en-GB" dirty="0">
                <a:solidFill>
                  <a:srgbClr val="0070C0"/>
                </a:solidFill>
              </a:rPr>
              <a:t>Unlike neural nets it relies on feature selection and engineering.</a:t>
            </a:r>
          </a:p>
          <a:p>
            <a:endParaRPr lang="en-CH" dirty="0"/>
          </a:p>
        </p:txBody>
      </p:sp>
    </p:spTree>
    <p:extLst>
      <p:ext uri="{BB962C8B-B14F-4D97-AF65-F5344CB8AC3E}">
        <p14:creationId xmlns:p14="http://schemas.microsoft.com/office/powerpoint/2010/main" val="2939344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578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lnSpcReduction="10000"/>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Recent results show that allocating more cycles for hyperparameter optimization can be more rewarding.</a:t>
            </a:r>
          </a:p>
          <a:p>
            <a:r>
              <a:rPr lang="en-CH" dirty="0">
                <a:solidFill>
                  <a:srgbClr val="0070C0"/>
                </a:solidFill>
              </a:rPr>
              <a:t>Hyperparameter optimization is implemented as an outer loop over the CV loop</a:t>
            </a:r>
          </a:p>
        </p:txBody>
      </p:sp>
    </p:spTree>
    <p:extLst>
      <p:ext uri="{BB962C8B-B14F-4D97-AF65-F5344CB8AC3E}">
        <p14:creationId xmlns:p14="http://schemas.microsoft.com/office/powerpoint/2010/main" val="403292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92500" lnSpcReduction="20000"/>
          </a:bodyPr>
          <a:lstStyle/>
          <a:p>
            <a:r>
              <a:rPr lang="en-CH" dirty="0">
                <a:solidFill>
                  <a:srgbClr val="0070C0"/>
                </a:solidFill>
              </a:rPr>
              <a:t>Hyperparameters have tree-structured configuration spaces of discrete, ordinal, and continuous variables.</a:t>
            </a:r>
          </a:p>
          <a:p>
            <a:r>
              <a:rPr lang="en-CH" dirty="0">
                <a:solidFill>
                  <a:srgbClr val="0070C0"/>
                </a:solidFill>
              </a:rPr>
              <a:t>Hyperparameter op</a:t>
            </a:r>
            <a:r>
              <a:rPr lang="en-GB" dirty="0">
                <a:solidFill>
                  <a:srgbClr val="0070C0"/>
                </a:solidFill>
              </a:rPr>
              <a:t>t</a:t>
            </a:r>
            <a:r>
              <a:rPr lang="en-CH" dirty="0">
                <a:solidFill>
                  <a:srgbClr val="0070C0"/>
                </a:solidFill>
              </a:rPr>
              <a:t>imization can be based on complet</a:t>
            </a:r>
            <a:r>
              <a:rPr lang="en-GB" dirty="0">
                <a:solidFill>
                  <a:srgbClr val="0070C0"/>
                </a:solidFill>
              </a:rPr>
              <a:t>e</a:t>
            </a:r>
            <a:r>
              <a:rPr lang="en-CH" dirty="0">
                <a:solidFill>
                  <a:srgbClr val="0070C0"/>
                </a:solidFill>
              </a:rPr>
              <a:t> tree searches, random searches, or clever algorithms that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the latter two strategies. It implements sophisticated algorithms to suggest new parameter combinations (see below).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a:t>
            </a:r>
            <a:r>
              <a:rPr lang="en-GB">
                <a:solidFill>
                  <a:srgbClr val="0070C0"/>
                </a:solidFill>
              </a:rPr>
              <a:t>, easy API)</a:t>
            </a:r>
            <a:endParaRPr lang="en-CH" dirty="0">
              <a:solidFill>
                <a:srgbClr val="0070C0"/>
              </a:solidFill>
            </a:endParaRPr>
          </a:p>
        </p:txBody>
      </p:sp>
    </p:spTree>
    <p:extLst>
      <p:ext uri="{BB962C8B-B14F-4D97-AF65-F5344CB8AC3E}">
        <p14:creationId xmlns:p14="http://schemas.microsoft.com/office/powerpoint/2010/main" val="248473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three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a:p>
            <a:pPr lvl="1"/>
            <a:r>
              <a:rPr lang="en-CH" dirty="0">
                <a:solidFill>
                  <a:srgbClr val="0070C0"/>
                </a:solidFill>
              </a:rPr>
              <a:t>Random</a:t>
            </a:r>
          </a:p>
        </p:txBody>
      </p:sp>
    </p:spTree>
    <p:extLst>
      <p:ext uri="{BB962C8B-B14F-4D97-AF65-F5344CB8AC3E}">
        <p14:creationId xmlns:p14="http://schemas.microsoft.com/office/powerpoint/2010/main" val="175170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5041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of</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hyperscore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5041252" cy="276999"/>
              </a:xfrm>
              <a:prstGeom prst="rect">
                <a:avLst/>
              </a:prstGeom>
              <a:blipFill>
                <a:blip r:embed="rId5"/>
                <a:stretch>
                  <a:fillRect t="-8696" b="-34783"/>
                </a:stretch>
              </a:blipFill>
            </p:spPr>
            <p:txBody>
              <a:bodyPr/>
              <a:lstStyle/>
              <a:p>
                <a:r>
                  <a:rPr lang="en-CH">
                    <a:noFill/>
                  </a:rPr>
                  <a:t> </a:t>
                </a:r>
              </a:p>
            </p:txBody>
          </p:sp>
        </mc:Fallback>
      </mc:AlternateContent>
    </p:spTree>
    <p:extLst>
      <p:ext uri="{BB962C8B-B14F-4D97-AF65-F5344CB8AC3E}">
        <p14:creationId xmlns:p14="http://schemas.microsoft.com/office/powerpoint/2010/main" val="392366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spTree>
    <p:extLst>
      <p:ext uri="{BB962C8B-B14F-4D97-AF65-F5344CB8AC3E}">
        <p14:creationId xmlns:p14="http://schemas.microsoft.com/office/powerpoint/2010/main" val="335845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spTree>
    <p:extLst>
      <p:ext uri="{BB962C8B-B14F-4D97-AF65-F5344CB8AC3E}">
        <p14:creationId xmlns:p14="http://schemas.microsoft.com/office/powerpoint/2010/main" val="2137676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224012" y="1538329"/>
                <a:ext cx="9424118" cy="1772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nary>
                        <m:naryPr>
                          <m:ctrlPr>
                            <a:rPr lang="fr-CH" sz="2000" i="1">
                              <a:solidFill>
                                <a:srgbClr val="0070C0"/>
                              </a:solidFill>
                              <a:latin typeface="Cambria Math" panose="02040503050406030204" pitchFamily="18" charset="0"/>
                            </a:rPr>
                          </m:ctrlPr>
                        </m:naryPr>
                        <m:sub>
                          <m:r>
                            <m:rPr>
                              <m:brk m:alnAt="23"/>
                            </m:rP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sSup>
                            <m:sSupPr>
                              <m:ctrlPr>
                                <a:rPr lang="fr-CH" sz="2000" i="1" smtClean="0">
                                  <a:solidFill>
                                    <a:srgbClr val="0070C0"/>
                                  </a:solidFill>
                                  <a:latin typeface="Cambria Math" panose="02040503050406030204" pitchFamily="18" charset="0"/>
                                  <a:ea typeface="Cambria Math" panose="02040503050406030204" pitchFamily="18" charset="0"/>
                                </a:rPr>
                              </m:ctrlPr>
                            </m:sSupPr>
                            <m:e>
                              <m:r>
                                <a:rPr lang="fr-CH" sz="2000" b="0" i="1" smtClean="0">
                                  <a:solidFill>
                                    <a:srgbClr val="0070C0"/>
                                  </a:solidFill>
                                  <a:latin typeface="Cambria Math" panose="02040503050406030204" pitchFamily="18" charset="0"/>
                                  <a:ea typeface="Cambria Math" panose="02040503050406030204" pitchFamily="18" charset="0"/>
                                </a:rPr>
                                <m:t>𝑦</m:t>
                              </m:r>
                            </m:e>
                            <m:sup>
                              <m:r>
                                <a:rPr lang="fr-CH" sz="20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2000" i="1">
                                  <a:solidFill>
                                    <a:srgbClr val="0070C0"/>
                                  </a:solidFill>
                                  <a:latin typeface="Cambria Math" panose="02040503050406030204" pitchFamily="18" charset="0"/>
                                </a:rPr>
                              </m:ctrlPr>
                            </m:funcPr>
                            <m:fName>
                              <m:limLow>
                                <m:limLowPr>
                                  <m:ctrlPr>
                                    <a:rPr lang="fr-CH" sz="2000" i="1">
                                      <a:solidFill>
                                        <a:srgbClr val="0070C0"/>
                                      </a:solidFill>
                                      <a:latin typeface="Cambria Math" panose="02040503050406030204" pitchFamily="18" charset="0"/>
                                    </a:rPr>
                                  </m:ctrlPr>
                                </m:limLowPr>
                                <m:e>
                                  <m:d>
                                    <m:dPr>
                                      <m:ctrlPr>
                                        <a:rPr lang="fr-CH" sz="2000" i="1">
                                          <a:solidFill>
                                            <a:srgbClr val="0070C0"/>
                                          </a:solidFill>
                                          <a:latin typeface="Cambria Math" panose="02040503050406030204" pitchFamily="18" charset="0"/>
                                        </a:rPr>
                                      </m:ctrlPr>
                                    </m:dPr>
                                    <m:e>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rPr>
                                        <m:t>𝑦</m:t>
                                      </m:r>
                                    </m:e>
                                  </m:d>
                                </m:e>
                                <m:lim>
                                  <m:r>
                                    <a:rPr lang="fr-CH" sz="2000" i="1">
                                      <a:solidFill>
                                        <a:srgbClr val="0070C0"/>
                                      </a:solidFill>
                                      <a:latin typeface="Cambria Math" panose="02040503050406030204" pitchFamily="18" charset="0"/>
                                    </a:rPr>
                                    <m:t> </m:t>
                                  </m:r>
                                </m:lim>
                              </m:limLow>
                              <m:f>
                                <m:fPr>
                                  <m:ctrlPr>
                                    <a:rPr lang="fr-CH" sz="2000" i="1" smtClean="0">
                                      <a:solidFill>
                                        <a:srgbClr val="0070C0"/>
                                      </a:solidFill>
                                      <a:latin typeface="Cambria Math" panose="02040503050406030204" pitchFamily="18" charset="0"/>
                                    </a:rPr>
                                  </m:ctrlPr>
                                </m:fPr>
                                <m:num>
                                  <m:sSub>
                                    <m:sSubPr>
                                      <m:ctrlPr>
                                        <a:rPr lang="fr-CH" sz="2000" i="1">
                                          <a:solidFill>
                                            <a:srgbClr val="FF0000"/>
                                          </a:solidFill>
                                          <a:latin typeface="Cambria Math" panose="02040503050406030204" pitchFamily="18" charset="0"/>
                                        </a:rPr>
                                      </m:ctrlPr>
                                    </m:sSubPr>
                                    <m:e>
                                      <m:r>
                                        <a:rPr lang="fr-CH" sz="2000" i="1">
                                          <a:solidFill>
                                            <a:srgbClr val="FF0000"/>
                                          </a:solidFill>
                                          <a:latin typeface="Cambria Math" panose="02040503050406030204" pitchFamily="18" charset="0"/>
                                        </a:rPr>
                                        <m:t>𝑝</m:t>
                                      </m:r>
                                    </m:e>
                                    <m:sub>
                                      <m:r>
                                        <a:rPr lang="fr-CH" sz="2000" i="1">
                                          <a:solidFill>
                                            <a:srgbClr val="FF0000"/>
                                          </a:solidFill>
                                          <a:latin typeface="Cambria Math" panose="02040503050406030204" pitchFamily="18" charset="0"/>
                                        </a:rPr>
                                        <m:t>𝑀</m:t>
                                      </m:r>
                                    </m:sub>
                                  </m:sSub>
                                  <m:d>
                                    <m:dPr>
                                      <m:ctrlPr>
                                        <a:rPr lang="fr-CH" sz="2000" i="1">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𝑥</m:t>
                                      </m:r>
                                    </m:e>
                                    <m:e>
                                      <m:r>
                                        <a:rPr lang="fr-CH" sz="2000" b="0" i="1" smtClean="0">
                                          <a:solidFill>
                                            <a:srgbClr val="FF0000"/>
                                          </a:solidFill>
                                          <a:latin typeface="Cambria Math" panose="02040503050406030204" pitchFamily="18" charset="0"/>
                                        </a:rPr>
                                        <m:t>𝑦</m:t>
                                      </m:r>
                                    </m:e>
                                  </m:d>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𝑦</m:t>
                                      </m:r>
                                    </m:e>
                                  </m:d>
                                </m:num>
                                <m:den>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den>
                              </m:f>
                            </m:fName>
                            <m:e>
                              <m:r>
                                <a:rPr lang="fr-CH" sz="2000" i="1">
                                  <a:solidFill>
                                    <a:srgbClr val="0070C0"/>
                                  </a:solidFill>
                                  <a:latin typeface="Cambria Math" panose="02040503050406030204" pitchFamily="18" charset="0"/>
                                </a:rPr>
                                <m:t>𝑑𝑦</m:t>
                              </m:r>
                            </m:e>
                          </m:func>
                        </m:e>
                      </m:nary>
                    </m:oMath>
                  </m:oMathPara>
                </a14:m>
                <a:endParaRPr lang="fr-CH" sz="2000" i="1" dirty="0">
                  <a:solidFill>
                    <a:srgbClr val="0070C0"/>
                  </a:solidFill>
                  <a:latin typeface="Cambria Math" panose="02040503050406030204" pitchFamily="18" charset="0"/>
                </a:endParaRPr>
              </a:p>
              <a:p>
                <a:r>
                  <a:rPr lang="fr-CH" sz="2000" b="0" i="1" dirty="0">
                    <a:solidFill>
                      <a:srgbClr val="0070C0"/>
                    </a:solidFill>
                    <a:latin typeface="Cambria Math" panose="02040503050406030204" pitchFamily="18" charset="0"/>
                  </a:rPr>
                  <a:t>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m:t>
                    </m:r>
                    <m:sSup>
                      <m:sSupPr>
                        <m:ctrlPr>
                          <a:rPr lang="fr-CH" sz="2000" b="0" i="1" smtClean="0">
                            <a:solidFill>
                              <a:srgbClr val="0070C0"/>
                            </a:solidFill>
                            <a:latin typeface="Cambria Math" panose="02040503050406030204" pitchFamily="18" charset="0"/>
                            <a:ea typeface="Cambria Math" panose="02040503050406030204" pitchFamily="18" charset="0"/>
                          </a:rPr>
                        </m:ctrlPr>
                      </m:sSupPr>
                      <m:e>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𝛾</m:t>
                            </m:r>
                            <m:r>
                              <a:rPr lang="fr-CH" sz="2000" i="1">
                                <a:solidFill>
                                  <a:srgbClr val="0070C0"/>
                                </a:solidFill>
                                <a:latin typeface="Cambria Math" panose="02040503050406030204" pitchFamily="18" charset="0"/>
                                <a:ea typeface="Cambria Math" panose="02040503050406030204" pitchFamily="18" charset="0"/>
                              </a:rPr>
                              <m:t>+</m:t>
                            </m:r>
                            <m:f>
                              <m:fPr>
                                <m:ctrlPr>
                                  <a:rPr lang="fr-CH" sz="2000" i="1">
                                    <a:solidFill>
                                      <a:srgbClr val="0070C0"/>
                                    </a:solidFill>
                                    <a:latin typeface="Cambria Math" panose="02040503050406030204" pitchFamily="18" charset="0"/>
                                    <a:ea typeface="Cambria Math" panose="02040503050406030204" pitchFamily="18" charset="0"/>
                                  </a:rPr>
                                </m:ctrlPr>
                              </m:fPr>
                              <m:num>
                                <m:r>
                                  <a:rPr lang="fr-CH" sz="2000" i="1" smtClean="0">
                                    <a:solidFill>
                                      <a:srgbClr val="00B050"/>
                                    </a:solidFill>
                                    <a:latin typeface="Cambria Math" panose="02040503050406030204" pitchFamily="18" charset="0"/>
                                    <a:ea typeface="Cambria Math" panose="02040503050406030204" pitchFamily="18" charset="0"/>
                                  </a:rPr>
                                  <m:t>𝑔</m:t>
                                </m:r>
                                <m:d>
                                  <m:dPr>
                                    <m:ctrlPr>
                                      <a:rPr lang="fr-CH" sz="2000" i="1">
                                        <a:solidFill>
                                          <a:srgbClr val="00B050"/>
                                        </a:solidFill>
                                        <a:latin typeface="Cambria Math" panose="02040503050406030204" pitchFamily="18" charset="0"/>
                                        <a:ea typeface="Cambria Math" panose="02040503050406030204" pitchFamily="18" charset="0"/>
                                      </a:rPr>
                                    </m:ctrlPr>
                                  </m:dPr>
                                  <m:e>
                                    <m:r>
                                      <a:rPr lang="fr-CH" sz="2000" i="1">
                                        <a:solidFill>
                                          <a:srgbClr val="00B050"/>
                                        </a:solidFill>
                                        <a:latin typeface="Cambria Math" panose="02040503050406030204" pitchFamily="18" charset="0"/>
                                        <a:ea typeface="Cambria Math" panose="02040503050406030204" pitchFamily="18" charset="0"/>
                                      </a:rPr>
                                      <m:t>𝑥</m:t>
                                    </m:r>
                                  </m:e>
                                </m:d>
                              </m:num>
                              <m:den>
                                <m:r>
                                  <a:rPr lang="fr-CH" sz="2000" b="0" i="1" smtClean="0">
                                    <a:solidFill>
                                      <a:srgbClr val="FFC000"/>
                                    </a:solidFill>
                                    <a:latin typeface="Cambria Math" panose="02040503050406030204" pitchFamily="18" charset="0"/>
                                    <a:ea typeface="Cambria Math" panose="02040503050406030204" pitchFamily="18" charset="0"/>
                                  </a:rPr>
                                  <m:t>𝑙</m:t>
                                </m:r>
                                <m:d>
                                  <m:dPr>
                                    <m:ctrlPr>
                                      <a:rPr lang="fr-CH" sz="2000" i="1">
                                        <a:solidFill>
                                          <a:srgbClr val="FFC000"/>
                                        </a:solidFill>
                                        <a:latin typeface="Cambria Math" panose="02040503050406030204" pitchFamily="18" charset="0"/>
                                        <a:ea typeface="Cambria Math" panose="02040503050406030204" pitchFamily="18" charset="0"/>
                                      </a:rPr>
                                    </m:ctrlPr>
                                  </m:dPr>
                                  <m:e>
                                    <m:r>
                                      <a:rPr lang="fr-CH" sz="2000" i="1">
                                        <a:solidFill>
                                          <a:srgbClr val="FFC000"/>
                                        </a:solidFill>
                                        <a:latin typeface="Cambria Math" panose="02040503050406030204" pitchFamily="18" charset="0"/>
                                        <a:ea typeface="Cambria Math" panose="02040503050406030204" pitchFamily="18" charset="0"/>
                                      </a:rPr>
                                      <m:t>𝑥</m:t>
                                    </m:r>
                                  </m:e>
                                </m:d>
                              </m:den>
                            </m:f>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1−</m:t>
                                </m:r>
                                <m:r>
                                  <a:rPr lang="fr-CH" sz="2000" i="1">
                                    <a:solidFill>
                                      <a:srgbClr val="0070C0"/>
                                    </a:solidFill>
                                    <a:latin typeface="Cambria Math" panose="02040503050406030204" pitchFamily="18" charset="0"/>
                                    <a:ea typeface="Cambria Math" panose="02040503050406030204" pitchFamily="18" charset="0"/>
                                  </a:rPr>
                                  <m:t>𝛾</m:t>
                                </m:r>
                              </m:e>
                            </m:d>
                          </m:e>
                        </m:d>
                      </m:e>
                      <m:sup>
                        <m:r>
                          <a:rPr lang="fr-CH" sz="2000" b="0" i="1" smtClean="0">
                            <a:solidFill>
                              <a:srgbClr val="0070C0"/>
                            </a:solidFill>
                            <a:latin typeface="Cambria Math" panose="02040503050406030204" pitchFamily="18" charset="0"/>
                            <a:ea typeface="Cambria Math" panose="02040503050406030204" pitchFamily="18" charset="0"/>
                          </a:rPr>
                          <m:t>−1</m:t>
                        </m:r>
                      </m:sup>
                    </m:sSup>
                  </m:oMath>
                </a14:m>
                <a:endParaRPr lang="fr-CH" sz="2000" b="0" i="1" dirty="0">
                  <a:solidFill>
                    <a:srgbClr val="0070C0"/>
                  </a:solidFill>
                  <a:latin typeface="Cambria Math" panose="02040503050406030204" pitchFamily="18" charset="0"/>
                </a:endParaRPr>
              </a:p>
              <a:p>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224012" y="1538329"/>
                <a:ext cx="9424118" cy="1772152"/>
              </a:xfrm>
              <a:prstGeom prst="rect">
                <a:avLst/>
              </a:prstGeom>
              <a:blipFill>
                <a:blip r:embed="rId3"/>
                <a:stretch>
                  <a:fillRect t="-68085" b="-46099"/>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15802853-29CF-5E86-532E-9BA7A07B5303}"/>
              </a:ext>
            </a:extLst>
          </p:cNvPr>
          <p:cNvSpPr txBox="1"/>
          <p:nvPr/>
        </p:nvSpPr>
        <p:spPr>
          <a:xfrm>
            <a:off x="310491" y="6448541"/>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100513" y="3609996"/>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4"/>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4826549" y="5675846"/>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4845891" y="4374151"/>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235076" y="3804018"/>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235076" y="5566752"/>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5333100" y="2456989"/>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5333100" y="2456989"/>
                <a:ext cx="3714607" cy="369332"/>
              </a:xfrm>
              <a:prstGeom prst="rect">
                <a:avLst/>
              </a:prstGeom>
              <a:blipFill>
                <a:blip r:embed="rId12"/>
                <a:stretch>
                  <a:fillRect b="-16667"/>
                </a:stretch>
              </a:blipFill>
            </p:spPr>
            <p:txBody>
              <a:bodyPr/>
              <a:lstStyle/>
              <a:p>
                <a:r>
                  <a:rPr lang="en-CH">
                    <a:noFill/>
                  </a:rPr>
                  <a:t> </a:t>
                </a:r>
              </a:p>
            </p:txBody>
          </p:sp>
        </mc:Fallback>
      </mc:AlternateContent>
    </p:spTree>
    <p:extLst>
      <p:ext uri="{BB962C8B-B14F-4D97-AF65-F5344CB8AC3E}">
        <p14:creationId xmlns:p14="http://schemas.microsoft.com/office/powerpoint/2010/main" val="1649994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207631" y="25120"/>
            <a:ext cx="11912791" cy="882885"/>
          </a:xfrm>
        </p:spPr>
        <p:txBody>
          <a:bodyPr>
            <a:normAutofit fontScale="90000"/>
          </a:bodyPr>
          <a:lstStyle/>
          <a:p>
            <a:r>
              <a:rPr lang="en-CH" dirty="0"/>
              <a:t>Feature selection and interpretation with Shapley values </a:t>
            </a:r>
          </a:p>
        </p:txBody>
      </p:sp>
      <p:sp>
        <p:nvSpPr>
          <p:cNvPr id="6" name="TextBox 5">
            <a:extLst>
              <a:ext uri="{FF2B5EF4-FFF2-40B4-BE49-F238E27FC236}">
                <a16:creationId xmlns:a16="http://schemas.microsoft.com/office/drawing/2014/main" id="{32B7A3DB-65ED-42EF-BFD2-9B34EC285AE4}"/>
              </a:ext>
            </a:extLst>
          </p:cNvPr>
          <p:cNvSpPr txBox="1"/>
          <p:nvPr/>
        </p:nvSpPr>
        <p:spPr>
          <a:xfrm>
            <a:off x="613945" y="5224868"/>
            <a:ext cx="33369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err="1">
                <a:cs typeface="Calibri"/>
              </a:rPr>
              <a:t>Shap</a:t>
            </a:r>
            <a:r>
              <a:rPr lang="en-GB" sz="1400" dirty="0">
                <a:cs typeface="Calibri"/>
              </a:rPr>
              <a:t> package: Lundberg et al., </a:t>
            </a:r>
            <a:r>
              <a:rPr lang="en-GB" sz="1400" dirty="0" err="1">
                <a:cs typeface="Calibri"/>
              </a:rPr>
              <a:t>arXiv</a:t>
            </a:r>
            <a:r>
              <a:rPr lang="en-GB" sz="1400" dirty="0">
                <a:cs typeface="Calibri"/>
              </a:rPr>
              <a:t>, 2019 </a:t>
            </a:r>
          </a:p>
        </p:txBody>
      </p:sp>
      <p:sp>
        <p:nvSpPr>
          <p:cNvPr id="12" name="TextBox 11">
            <a:extLst>
              <a:ext uri="{FF2B5EF4-FFF2-40B4-BE49-F238E27FC236}">
                <a16:creationId xmlns:a16="http://schemas.microsoft.com/office/drawing/2014/main" id="{0F9F3522-3559-4976-AA76-86B37AF1B8CA}"/>
              </a:ext>
            </a:extLst>
          </p:cNvPr>
          <p:cNvSpPr txBox="1"/>
          <p:nvPr/>
        </p:nvSpPr>
        <p:spPr>
          <a:xfrm>
            <a:off x="5056359" y="6441776"/>
            <a:ext cx="2728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rgbClr val="0070C0"/>
                </a:solidFill>
                <a:cs typeface="Calibri"/>
              </a:rPr>
              <a:t>Feature importance plot</a:t>
            </a:r>
          </a:p>
        </p:txBody>
      </p:sp>
      <p:sp>
        <p:nvSpPr>
          <p:cNvPr id="13" name="TextBox 12">
            <a:extLst>
              <a:ext uri="{FF2B5EF4-FFF2-40B4-BE49-F238E27FC236}">
                <a16:creationId xmlns:a16="http://schemas.microsoft.com/office/drawing/2014/main" id="{69E70B53-600B-48F2-B3E9-8CE0B347069D}"/>
              </a:ext>
            </a:extLst>
          </p:cNvPr>
          <p:cNvSpPr txBox="1"/>
          <p:nvPr/>
        </p:nvSpPr>
        <p:spPr>
          <a:xfrm>
            <a:off x="8523020" y="6274839"/>
            <a:ext cx="33680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0070C0"/>
                </a:solidFill>
                <a:cs typeface="Calibri"/>
              </a:rPr>
              <a:t>Example of immunogenic Mutation x </a:t>
            </a:r>
            <a:endParaRPr lang="en-US"/>
          </a:p>
          <a:p>
            <a:r>
              <a:rPr lang="en-GB" sz="1600" dirty="0">
                <a:solidFill>
                  <a:srgbClr val="0070C0"/>
                </a:solidFill>
                <a:cs typeface="Calibri"/>
              </a:rPr>
              <a:t>ranked 12th in patient of test set </a:t>
            </a:r>
            <a:endParaRPr lang="en-GB" dirty="0"/>
          </a:p>
        </p:txBody>
      </p:sp>
      <p:pic>
        <p:nvPicPr>
          <p:cNvPr id="3" name="Picture 3" descr="Table&#10;&#10;Description automatically generated">
            <a:extLst>
              <a:ext uri="{FF2B5EF4-FFF2-40B4-BE49-F238E27FC236}">
                <a16:creationId xmlns:a16="http://schemas.microsoft.com/office/drawing/2014/main" id="{5C9B68E2-22DF-4CDF-951E-80308B9BA011}"/>
              </a:ext>
            </a:extLst>
          </p:cNvPr>
          <p:cNvPicPr>
            <a:picLocks noChangeAspect="1"/>
          </p:cNvPicPr>
          <p:nvPr/>
        </p:nvPicPr>
        <p:blipFill>
          <a:blip r:embed="rId3"/>
          <a:stretch>
            <a:fillRect/>
          </a:stretch>
        </p:blipFill>
        <p:spPr>
          <a:xfrm>
            <a:off x="4842002" y="1261312"/>
            <a:ext cx="2760503" cy="5187615"/>
          </a:xfrm>
          <a:prstGeom prst="rect">
            <a:avLst/>
          </a:prstGeom>
        </p:spPr>
      </p:pic>
      <p:grpSp>
        <p:nvGrpSpPr>
          <p:cNvPr id="7" name="Group 6">
            <a:extLst>
              <a:ext uri="{FF2B5EF4-FFF2-40B4-BE49-F238E27FC236}">
                <a16:creationId xmlns:a16="http://schemas.microsoft.com/office/drawing/2014/main" id="{D4A69C78-7628-4C6D-A970-0D270BC80DF3}"/>
              </a:ext>
            </a:extLst>
          </p:cNvPr>
          <p:cNvGrpSpPr/>
          <p:nvPr/>
        </p:nvGrpSpPr>
        <p:grpSpPr>
          <a:xfrm>
            <a:off x="8158547" y="1261310"/>
            <a:ext cx="3363481" cy="5047247"/>
            <a:chOff x="6630074" y="1301415"/>
            <a:chExt cx="3363481" cy="5047247"/>
          </a:xfrm>
        </p:grpSpPr>
        <p:pic>
          <p:nvPicPr>
            <p:cNvPr id="4" name="Picture 4" descr="Timeline, waterfall chart&#10;&#10;Description automatically generated">
              <a:extLst>
                <a:ext uri="{FF2B5EF4-FFF2-40B4-BE49-F238E27FC236}">
                  <a16:creationId xmlns:a16="http://schemas.microsoft.com/office/drawing/2014/main" id="{CCC0E6AE-68E2-42A4-8006-2BA5FBECEA9C}"/>
                </a:ext>
              </a:extLst>
            </p:cNvPr>
            <p:cNvPicPr>
              <a:picLocks noChangeAspect="1"/>
            </p:cNvPicPr>
            <p:nvPr/>
          </p:nvPicPr>
          <p:blipFill>
            <a:blip r:embed="rId4"/>
            <a:stretch>
              <a:fillRect/>
            </a:stretch>
          </p:blipFill>
          <p:spPr>
            <a:xfrm>
              <a:off x="6630074" y="1301415"/>
              <a:ext cx="3363481" cy="5047247"/>
            </a:xfrm>
            <a:prstGeom prst="rect">
              <a:avLst/>
            </a:prstGeom>
          </p:spPr>
        </p:pic>
        <p:cxnSp>
          <p:nvCxnSpPr>
            <p:cNvPr id="5" name="Straight Arrow Connector 4">
              <a:extLst>
                <a:ext uri="{FF2B5EF4-FFF2-40B4-BE49-F238E27FC236}">
                  <a16:creationId xmlns:a16="http://schemas.microsoft.com/office/drawing/2014/main" id="{327523B5-0594-43C7-A63D-585E1D49AC13}"/>
                </a:ext>
              </a:extLst>
            </p:cNvPr>
            <p:cNvCxnSpPr/>
            <p:nvPr/>
          </p:nvCxnSpPr>
          <p:spPr>
            <a:xfrm>
              <a:off x="9599194" y="5759116"/>
              <a:ext cx="0" cy="31081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152D27-31CF-4CE1-9F58-088A7202DFCD}"/>
                </a:ext>
              </a:extLst>
            </p:cNvPr>
            <p:cNvCxnSpPr>
              <a:cxnSpLocks/>
            </p:cNvCxnSpPr>
            <p:nvPr/>
          </p:nvCxnSpPr>
          <p:spPr>
            <a:xfrm>
              <a:off x="9107904" y="1548064"/>
              <a:ext cx="10026" cy="4521867"/>
            </a:xfrm>
            <a:prstGeom prst="straightConnector1">
              <a:avLst/>
            </a:prstGeom>
          </p:spPr>
          <p:style>
            <a:lnRef idx="1">
              <a:schemeClr val="accent1"/>
            </a:lnRef>
            <a:fillRef idx="0">
              <a:schemeClr val="accent1"/>
            </a:fillRef>
            <a:effectRef idx="0">
              <a:schemeClr val="accent1"/>
            </a:effectRef>
            <a:fontRef idx="minor">
              <a:schemeClr val="tx1"/>
            </a:fontRef>
          </p:style>
        </p:cxnSp>
      </p:grpSp>
      <p:pic>
        <p:nvPicPr>
          <p:cNvPr id="8" name="Picture 8" descr="Diagram&#10;&#10;Description automatically generated">
            <a:extLst>
              <a:ext uri="{FF2B5EF4-FFF2-40B4-BE49-F238E27FC236}">
                <a16:creationId xmlns:a16="http://schemas.microsoft.com/office/drawing/2014/main" id="{F223356F-0FDC-4D7D-86DE-7BDDE6834570}"/>
              </a:ext>
            </a:extLst>
          </p:cNvPr>
          <p:cNvPicPr>
            <a:picLocks noChangeAspect="1"/>
          </p:cNvPicPr>
          <p:nvPr/>
        </p:nvPicPr>
        <p:blipFill>
          <a:blip r:embed="rId5"/>
          <a:stretch>
            <a:fillRect/>
          </a:stretch>
        </p:blipFill>
        <p:spPr>
          <a:xfrm>
            <a:off x="246185" y="1558379"/>
            <a:ext cx="4079629" cy="775304"/>
          </a:xfrm>
          <a:prstGeom prst="rect">
            <a:avLst/>
          </a:prstGeom>
        </p:spPr>
      </p:pic>
      <p:pic>
        <p:nvPicPr>
          <p:cNvPr id="11" name="Picture 13" descr="A picture containing text&#10;&#10;Description automatically generated">
            <a:extLst>
              <a:ext uri="{FF2B5EF4-FFF2-40B4-BE49-F238E27FC236}">
                <a16:creationId xmlns:a16="http://schemas.microsoft.com/office/drawing/2014/main" id="{0EB68E62-F23E-45F8-A855-A1DEECA45392}"/>
              </a:ext>
            </a:extLst>
          </p:cNvPr>
          <p:cNvPicPr>
            <a:picLocks noChangeAspect="1"/>
          </p:cNvPicPr>
          <p:nvPr/>
        </p:nvPicPr>
        <p:blipFill>
          <a:blip r:embed="rId6"/>
          <a:stretch>
            <a:fillRect/>
          </a:stretch>
        </p:blipFill>
        <p:spPr>
          <a:xfrm>
            <a:off x="211016" y="3694553"/>
            <a:ext cx="4009292" cy="699816"/>
          </a:xfrm>
          <a:prstGeom prst="rect">
            <a:avLst/>
          </a:prstGeom>
        </p:spPr>
      </p:pic>
      <p:sp>
        <p:nvSpPr>
          <p:cNvPr id="14" name="TextBox 13">
            <a:extLst>
              <a:ext uri="{FF2B5EF4-FFF2-40B4-BE49-F238E27FC236}">
                <a16:creationId xmlns:a16="http://schemas.microsoft.com/office/drawing/2014/main" id="{1632871A-1EA0-4580-9E1E-43FE71C7D3A1}"/>
              </a:ext>
            </a:extLst>
          </p:cNvPr>
          <p:cNvSpPr txBox="1"/>
          <p:nvPr/>
        </p:nvSpPr>
        <p:spPr>
          <a:xfrm>
            <a:off x="1524000" y="10785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Shapley values</a:t>
            </a:r>
          </a:p>
        </p:txBody>
      </p:sp>
      <p:sp>
        <p:nvSpPr>
          <p:cNvPr id="16" name="Rectangle 15">
            <a:extLst>
              <a:ext uri="{FF2B5EF4-FFF2-40B4-BE49-F238E27FC236}">
                <a16:creationId xmlns:a16="http://schemas.microsoft.com/office/drawing/2014/main" id="{BCDE3C75-EF06-469E-B3B5-29F46166CD79}"/>
              </a:ext>
            </a:extLst>
          </p:cNvPr>
          <p:cNvSpPr/>
          <p:nvPr/>
        </p:nvSpPr>
        <p:spPr>
          <a:xfrm>
            <a:off x="213213" y="922459"/>
            <a:ext cx="4208585" cy="3821723"/>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Shape&#10;&#10;Description automatically generated with medium confidence">
            <a:extLst>
              <a:ext uri="{FF2B5EF4-FFF2-40B4-BE49-F238E27FC236}">
                <a16:creationId xmlns:a16="http://schemas.microsoft.com/office/drawing/2014/main" id="{DDDE1299-1DEE-2B44-946C-3B3D5910FA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628" y="2669581"/>
            <a:ext cx="2032000" cy="495300"/>
          </a:xfrm>
          <a:prstGeom prst="rect">
            <a:avLst/>
          </a:prstGeom>
        </p:spPr>
      </p:pic>
    </p:spTree>
    <p:extLst>
      <p:ext uri="{BB962C8B-B14F-4D97-AF65-F5344CB8AC3E}">
        <p14:creationId xmlns:p14="http://schemas.microsoft.com/office/powerpoint/2010/main" val="3522419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spTree>
    <p:extLst>
      <p:ext uri="{BB962C8B-B14F-4D97-AF65-F5344CB8AC3E}">
        <p14:creationId xmlns:p14="http://schemas.microsoft.com/office/powerpoint/2010/main" val="80771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spTree>
    <p:extLst>
      <p:ext uri="{BB962C8B-B14F-4D97-AF65-F5344CB8AC3E}">
        <p14:creationId xmlns:p14="http://schemas.microsoft.com/office/powerpoint/2010/main" val="351333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spTree>
    <p:extLst>
      <p:ext uri="{BB962C8B-B14F-4D97-AF65-F5344CB8AC3E}">
        <p14:creationId xmlns:p14="http://schemas.microsoft.com/office/powerpoint/2010/main" val="40895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spTree>
    <p:extLst>
      <p:ext uri="{BB962C8B-B14F-4D97-AF65-F5344CB8AC3E}">
        <p14:creationId xmlns:p14="http://schemas.microsoft.com/office/powerpoint/2010/main" val="97093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spTree>
    <p:extLst>
      <p:ext uri="{BB962C8B-B14F-4D97-AF65-F5344CB8AC3E}">
        <p14:creationId xmlns:p14="http://schemas.microsoft.com/office/powerpoint/2010/main" val="2566568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14287</TotalTime>
  <Words>2093</Words>
  <Application>Microsoft Macintosh PowerPoint</Application>
  <PresentationFormat>Widescreen</PresentationFormat>
  <Paragraphs>213</Paragraphs>
  <Slides>31</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Calibri</vt:lpstr>
      <vt:lpstr>Cambria Math</vt:lpstr>
      <vt:lpstr>Office Theme</vt:lpstr>
      <vt:lpstr>Trees</vt:lpstr>
      <vt:lpstr>Trees</vt:lpstr>
      <vt:lpstr>Trees</vt:lpstr>
      <vt:lpstr>Tree hyperparamters</vt:lpstr>
      <vt:lpstr>PowerPoint Presentation</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vt:lpstr>
      <vt:lpstr>XGBoost</vt:lpstr>
      <vt:lpstr>XGBoost</vt:lpstr>
      <vt:lpstr>XGBoost</vt:lpstr>
      <vt:lpstr>XGBoost</vt:lpstr>
      <vt:lpstr>XGBoost</vt:lpstr>
      <vt:lpstr>XGBoost</vt:lpstr>
      <vt:lpstr>Hyperparameters</vt:lpstr>
      <vt:lpstr>Hyperparameter optimization</vt:lpstr>
      <vt:lpstr>Hyperparameter optimization</vt:lpstr>
      <vt:lpstr>Hyperopt</vt:lpstr>
      <vt:lpstr>Hyperopt’s model-based algorithm</vt:lpstr>
      <vt:lpstr>Hyperopt’s GP algorithm</vt:lpstr>
      <vt:lpstr>Hyperopt’s TPE algorithm</vt:lpstr>
      <vt:lpstr>Feature selection and interpretation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18</cp:revision>
  <dcterms:created xsi:type="dcterms:W3CDTF">2024-07-02T07:56:07Z</dcterms:created>
  <dcterms:modified xsi:type="dcterms:W3CDTF">2024-09-02T08:19:33Z</dcterms:modified>
</cp:coreProperties>
</file>